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256" r:id="rId2"/>
    <p:sldId id="289" r:id="rId3"/>
    <p:sldId id="257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76" r:id="rId12"/>
    <p:sldId id="278" r:id="rId13"/>
    <p:sldId id="285" r:id="rId14"/>
    <p:sldId id="297" r:id="rId15"/>
    <p:sldId id="298" r:id="rId16"/>
    <p:sldId id="299" r:id="rId17"/>
    <p:sldId id="300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4CEE63-0AFD-4C51-8746-1B294FC69E59}" v="1" dt="2023-05-21T06:56:11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278" autoAdjust="0"/>
  </p:normalViewPr>
  <p:slideViewPr>
    <p:cSldViewPr snapToGrid="0">
      <p:cViewPr varScale="1">
        <p:scale>
          <a:sx n="73" d="100"/>
          <a:sy n="73" d="100"/>
        </p:scale>
        <p:origin x="104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7B736-1529-4E71-A7D9-C2AA4B51CA19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EB6A0-ED73-47FB-A3F2-F10A663401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9399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EB6A0-ED73-47FB-A3F2-F10A663401D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470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C40A0-B642-437C-A0F5-D7B2CFF9C8E2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38FC1BE-14E7-4275-8F46-D57C40B701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323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C40A0-B642-437C-A0F5-D7B2CFF9C8E2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38FC1BE-14E7-4275-8F46-D57C40B701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0039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C40A0-B642-437C-A0F5-D7B2CFF9C8E2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38FC1BE-14E7-4275-8F46-D57C40B701C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5829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C40A0-B642-437C-A0F5-D7B2CFF9C8E2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38FC1BE-14E7-4275-8F46-D57C40B701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2976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C40A0-B642-437C-A0F5-D7B2CFF9C8E2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38FC1BE-14E7-4275-8F46-D57C40B701CF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407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C40A0-B642-437C-A0F5-D7B2CFF9C8E2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38FC1BE-14E7-4275-8F46-D57C40B701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18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C40A0-B642-437C-A0F5-D7B2CFF9C8E2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1BE-14E7-4275-8F46-D57C40B701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295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C40A0-B642-437C-A0F5-D7B2CFF9C8E2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1BE-14E7-4275-8F46-D57C40B701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114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C40A0-B642-437C-A0F5-D7B2CFF9C8E2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1BE-14E7-4275-8F46-D57C40B701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036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C40A0-B642-437C-A0F5-D7B2CFF9C8E2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38FC1BE-14E7-4275-8F46-D57C40B701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778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C40A0-B642-437C-A0F5-D7B2CFF9C8E2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38FC1BE-14E7-4275-8F46-D57C40B701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227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C40A0-B642-437C-A0F5-D7B2CFF9C8E2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38FC1BE-14E7-4275-8F46-D57C40B701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44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C40A0-B642-437C-A0F5-D7B2CFF9C8E2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1BE-14E7-4275-8F46-D57C40B701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0856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C40A0-B642-437C-A0F5-D7B2CFF9C8E2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1BE-14E7-4275-8F46-D57C40B701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81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C40A0-B642-437C-A0F5-D7B2CFF9C8E2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1BE-14E7-4275-8F46-D57C40B701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0058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C40A0-B642-437C-A0F5-D7B2CFF9C8E2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38FC1BE-14E7-4275-8F46-D57C40B701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599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C40A0-B642-437C-A0F5-D7B2CFF9C8E2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38FC1BE-14E7-4275-8F46-D57C40B701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54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842" y="545911"/>
            <a:ext cx="5602632" cy="3096328"/>
          </a:xfrm>
        </p:spPr>
        <p:txBody>
          <a:bodyPr>
            <a:normAutofit fontScale="90000"/>
          </a:bodyPr>
          <a:lstStyle/>
          <a:p>
            <a:br>
              <a:rPr lang="en-IN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IN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IN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IN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IN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IN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IN" dirty="0">
                <a:solidFill>
                  <a:schemeClr val="accent1">
                    <a:lumMod val="50000"/>
                  </a:schemeClr>
                </a:solidFill>
              </a:rPr>
            </a:b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8441" y="4003127"/>
            <a:ext cx="8915399" cy="936736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</a:rPr>
              <a:t>                                                    </a:t>
            </a:r>
            <a:r>
              <a:rPr lang="en-US" sz="3600" b="1" dirty="0">
                <a:solidFill>
                  <a:srgbClr val="002776"/>
                </a:solidFill>
                <a:latin typeface="Bookman Old Style" panose="02050604050505020204" pitchFamily="18" charset="0"/>
                <a:ea typeface="Arial"/>
                <a:cs typeface="Times New Roman" panose="02020603050405020304" pitchFamily="18" charset="0"/>
              </a:rPr>
              <a:t>Presenting By: Group 2</a:t>
            </a:r>
            <a:endParaRPr lang="en-IN" sz="3600" b="1" dirty="0">
              <a:solidFill>
                <a:srgbClr val="002776"/>
              </a:solidFill>
              <a:latin typeface="Bookman Old Style" panose="02050604050505020204" pitchFamily="18" charset="0"/>
              <a:ea typeface="Arial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82262" y="1001516"/>
            <a:ext cx="10468304" cy="2367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IN" sz="4400" b="1" dirty="0">
                <a:solidFill>
                  <a:srgbClr val="002776"/>
                </a:solidFill>
                <a:latin typeface="Bookman Old Style" panose="02050604050505020204" pitchFamily="18" charset="0"/>
                <a:ea typeface="Arial"/>
                <a:cs typeface="Times New Roman" panose="02020603050405020304" pitchFamily="18" charset="0"/>
              </a:rPr>
              <a:t>P250-  Resume Classification</a:t>
            </a:r>
            <a:endParaRPr lang="en-IN" sz="2400" dirty="0">
              <a:solidFill>
                <a:srgbClr val="000000"/>
              </a:solidFill>
              <a:effectLst/>
              <a:latin typeface="Bookman Old Style" panose="02050604050505020204" pitchFamily="18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endParaRPr lang="en-IN" sz="4400" dirty="0">
              <a:solidFill>
                <a:srgbClr val="002776"/>
              </a:solidFill>
              <a:latin typeface="Bookman Old Style" panose="02050604050505020204" pitchFamily="18" charset="0"/>
              <a:ea typeface="Arial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en-IN" sz="4400" b="1" dirty="0">
              <a:solidFill>
                <a:srgbClr val="002776"/>
              </a:solidFill>
              <a:latin typeface="Bookman Old Style" panose="02050604050505020204" pitchFamily="18" charset="0"/>
              <a:ea typeface="Arial"/>
              <a:cs typeface="Times New Roman" panose="02020603050405020304" pitchFamily="18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BDBE510-6F6E-A5B8-60E7-92A89BAEB5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4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56"/>
    </mc:Choice>
    <mc:Fallback xmlns="">
      <p:transition spd="slow" advTm="7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7CC428-542C-CCF4-F72C-4882053FC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17" y="1476253"/>
            <a:ext cx="11666483" cy="495653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BBF4D1E-B440-DCA3-7661-CEB80946D3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8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"/>
    </mc:Choice>
    <mc:Fallback xmlns="">
      <p:transition spd="slow" advTm="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DCF44-5563-D15D-1A94-F5029AC6E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776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Model</a:t>
            </a:r>
            <a:r>
              <a:rPr lang="en-IN" b="1" dirty="0">
                <a:solidFill>
                  <a:srgbClr val="002776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Building</a:t>
            </a: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D5F71-5223-B37C-545A-C4190A79B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9931" y="1905000"/>
            <a:ext cx="9034681" cy="400622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Logistic Regression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Random </a:t>
            </a:r>
            <a:r>
              <a:rPr lang="en-US" sz="20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Forest Classifier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Naïve-Bayes Classifier</a:t>
            </a:r>
            <a:endParaRPr lang="en-US" sz="20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Gradient Boosting Classifier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Decision Tree Classifier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Support Vector Classifier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Light Gradient Boosting Classifier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Xtreme </a:t>
            </a:r>
            <a:r>
              <a:rPr lang="en-US" sz="20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Gradient Boosting Classifier</a:t>
            </a:r>
            <a:endParaRPr lang="en-IN" sz="20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4F57688-2632-2477-94C1-0F33BBB383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7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05"/>
    </mc:Choice>
    <mc:Fallback xmlns="">
      <p:transition spd="slow" advTm="26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4DD0-BC25-6000-39A9-7895AAC12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759" y="209040"/>
            <a:ext cx="7062952" cy="810463"/>
          </a:xfrm>
        </p:spPr>
        <p:txBody>
          <a:bodyPr/>
          <a:lstStyle/>
          <a:p>
            <a:r>
              <a:rPr lang="en-US" b="1" dirty="0">
                <a:solidFill>
                  <a:srgbClr val="002776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Support Vector Classifier</a:t>
            </a:r>
            <a:endParaRPr lang="en-IN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B1F2F-37BD-A850-78FC-CE5D20388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69" y="1605640"/>
            <a:ext cx="5385983" cy="4823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585D75-5928-CC2A-E720-ED4B0C1B9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179" y="1605640"/>
            <a:ext cx="6421821" cy="482387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9E18E95-D504-35EE-9721-7534DBBDF3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0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29"/>
    </mc:Choice>
    <mc:Fallback xmlns="">
      <p:transition spd="slow" advTm="43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679F6-C5A1-0659-89BF-EB2C57829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146" y="168167"/>
            <a:ext cx="9833466" cy="756744"/>
          </a:xfrm>
        </p:spPr>
        <p:txBody>
          <a:bodyPr/>
          <a:lstStyle/>
          <a:p>
            <a:r>
              <a:rPr lang="en-US" b="1" dirty="0">
                <a:solidFill>
                  <a:srgbClr val="002776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Combining All Models</a:t>
            </a: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C29266-5986-11F0-809B-0382D59FBB86}"/>
              </a:ext>
            </a:extLst>
          </p:cNvPr>
          <p:cNvSpPr txBox="1">
            <a:spLocks/>
          </p:cNvSpPr>
          <p:nvPr/>
        </p:nvSpPr>
        <p:spPr>
          <a:xfrm>
            <a:off x="2107326" y="5475889"/>
            <a:ext cx="9833466" cy="8933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Here support vector classifier has good training and testing accuracy. So, we can finalize this model for further deployment .</a:t>
            </a:r>
            <a:endParaRPr lang="en-IN" sz="1800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2D8FF-C8EF-E534-0F7B-692F72B9B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703" y="1030013"/>
            <a:ext cx="7456794" cy="419885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293150C-1693-B39B-FDB4-D908CB96A6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6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86"/>
    </mc:Choice>
    <mc:Fallback xmlns="">
      <p:transition spd="slow" advTm="54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68C9F-92DD-B0D0-74A2-7C6F25FD9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69" y="582068"/>
            <a:ext cx="5741779" cy="752745"/>
          </a:xfrm>
        </p:spPr>
        <p:txBody>
          <a:bodyPr/>
          <a:lstStyle/>
          <a:p>
            <a:r>
              <a:rPr lang="en-US" b="1" dirty="0">
                <a:solidFill>
                  <a:srgbClr val="002776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Model Deployment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C58016-2636-C639-2933-2C39B2832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262" y="1545020"/>
            <a:ext cx="10625959" cy="511927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4676021-3DFB-C497-E8AC-B9B0700415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3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87"/>
    </mc:Choice>
    <mc:Fallback xmlns="">
      <p:transition spd="slow" advTm="5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501763-D154-41F8-3E7E-03C3B29EB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35" y="1282262"/>
            <a:ext cx="11724289" cy="547588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C1CA937-ED86-405E-CC16-22225A7CB6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6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87"/>
    </mc:Choice>
    <mc:Fallback xmlns="">
      <p:transition spd="slow" advTm="22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44342C-D9A0-7508-670B-AD55155BA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93" y="1458416"/>
            <a:ext cx="11666483" cy="503424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AA11FBA-D676-3B8B-1D01-091FC5B172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7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45"/>
    </mc:Choice>
    <mc:Fallback xmlns="">
      <p:transition spd="slow" advTm="7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F98986-618C-64E2-0A61-67F6A62F4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54" y="1471550"/>
            <a:ext cx="11214539" cy="516322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D796CE0-D2C5-47AA-B808-42EB771562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6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4"/>
    </mc:Choice>
    <mc:Fallback xmlns="">
      <p:transition spd="slow" advTm="6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116" y="2496385"/>
            <a:ext cx="8911687" cy="1280890"/>
          </a:xfrm>
        </p:spPr>
        <p:txBody>
          <a:bodyPr>
            <a:noAutofit/>
          </a:bodyPr>
          <a:lstStyle/>
          <a:p>
            <a:r>
              <a:rPr lang="en-US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Times New Roman" panose="02020603050405020304" pitchFamily="18" charset="0"/>
              </a:rPr>
              <a:t>Thank You!</a:t>
            </a:r>
            <a:endParaRPr lang="en-IN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69DBEA8-41C9-FBF4-74C2-EF4CCFBEF6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1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3"/>
    </mc:Choice>
    <mc:Fallback xmlns="">
      <p:transition spd="slow" advTm="2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19C0-5006-CC97-4455-397DF3260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72" y="624111"/>
            <a:ext cx="11204028" cy="200347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776"/>
                </a:solidFill>
                <a:latin typeface="Bookman Old Style" panose="02050604050505020204" pitchFamily="18" charset="0"/>
                <a:cs typeface="Times New Roman" panose="02020603050405020304" pitchFamily="18" charset="0"/>
                <a:sym typeface="Arial"/>
              </a:rPr>
              <a:t>							Group 2</a:t>
            </a:r>
            <a:br>
              <a:rPr lang="en-US" b="1" dirty="0">
                <a:solidFill>
                  <a:srgbClr val="002776"/>
                </a:solidFill>
                <a:latin typeface="Bookman Old Style" panose="02050604050505020204" pitchFamily="18" charset="0"/>
                <a:cs typeface="Times New Roman" panose="02020603050405020304" pitchFamily="18" charset="0"/>
                <a:sym typeface="Arial"/>
              </a:rPr>
            </a:br>
            <a:r>
              <a:rPr lang="en-US" b="1" dirty="0">
                <a:solidFill>
                  <a:srgbClr val="002776"/>
                </a:solidFill>
                <a:latin typeface="Bookman Old Style" panose="02050604050505020204" pitchFamily="18" charset="0"/>
                <a:cs typeface="Times New Roman" panose="02020603050405020304" pitchFamily="18" charset="0"/>
                <a:sym typeface="Arial"/>
              </a:rPr>
              <a:t>						Mentor’s Names:</a:t>
            </a:r>
            <a:br>
              <a:rPr lang="en-US" b="1" dirty="0">
                <a:solidFill>
                  <a:srgbClr val="002776"/>
                </a:solidFill>
                <a:latin typeface="Bookman Old Style" panose="02050604050505020204" pitchFamily="18" charset="0"/>
                <a:cs typeface="Times New Roman" panose="02020603050405020304" pitchFamily="18" charset="0"/>
                <a:sym typeface="Arial"/>
              </a:rPr>
            </a:br>
            <a:r>
              <a:rPr lang="en-US" b="1" dirty="0">
                <a:solidFill>
                  <a:srgbClr val="002776"/>
                </a:solidFill>
                <a:latin typeface="Bookman Old Style" panose="02050604050505020204" pitchFamily="18" charset="0"/>
                <a:cs typeface="Times New Roman" panose="02020603050405020304" pitchFamily="18" charset="0"/>
                <a:sym typeface="Arial"/>
              </a:rPr>
              <a:t>      Rohit Mishra and Priyanka Mam</a:t>
            </a:r>
            <a:endParaRPr lang="en-IN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EA175-8B13-D084-C930-2A9A72416643}"/>
              </a:ext>
            </a:extLst>
          </p:cNvPr>
          <p:cNvSpPr txBox="1"/>
          <p:nvPr/>
        </p:nvSpPr>
        <p:spPr>
          <a:xfrm>
            <a:off x="2592925" y="3246961"/>
            <a:ext cx="922070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    T</a:t>
            </a:r>
            <a:r>
              <a:rPr lang="en-IN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eam</a:t>
            </a:r>
            <a:r>
              <a:rPr lang="en-IN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Member’s :</a:t>
            </a:r>
            <a:r>
              <a:rPr lang="en-IN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	Mr. Nishant Dalvi</a:t>
            </a:r>
          </a:p>
          <a:p>
            <a:r>
              <a:rPr lang="en-IN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		  	     	Mr. Shubham Tiwari</a:t>
            </a:r>
          </a:p>
          <a:p>
            <a:r>
              <a:rPr lang="en-IN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			     	</a:t>
            </a:r>
            <a:r>
              <a:rPr lang="en-US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Mrs. </a:t>
            </a:r>
            <a:r>
              <a:rPr lang="en-US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Harshali</a:t>
            </a:r>
            <a:r>
              <a:rPr lang="en-US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Singh</a:t>
            </a:r>
          </a:p>
          <a:p>
            <a:pPr lvl="5"/>
            <a:r>
              <a:rPr lang="en-US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	     	Mrs. </a:t>
            </a:r>
            <a:r>
              <a:rPr lang="en-US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Safreena</a:t>
            </a:r>
            <a:r>
              <a:rPr lang="en-US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Kh</a:t>
            </a:r>
            <a:endParaRPr lang="en-US" sz="24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lvl="5"/>
            <a:r>
              <a:rPr lang="en-US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	     	Mr. Akash S</a:t>
            </a:r>
          </a:p>
          <a:p>
            <a:pPr lvl="5"/>
            <a:r>
              <a:rPr lang="en-US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	     	Mr. </a:t>
            </a:r>
            <a:r>
              <a:rPr lang="en-US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Pramesh</a:t>
            </a:r>
            <a:r>
              <a:rPr lang="en-US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Monteiro</a:t>
            </a:r>
          </a:p>
          <a:p>
            <a:pPr lvl="5"/>
            <a:r>
              <a:rPr lang="en-US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         	</a:t>
            </a:r>
            <a:r>
              <a:rPr lang="en-US" sz="2400" b="1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Mr</a:t>
            </a:r>
            <a:r>
              <a:rPr lang="en-US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. Ashutosh Patil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D0330D1-5AA3-4170-5DB0-AFDEC28A37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6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78"/>
    </mc:Choice>
    <mc:Fallback xmlns="">
      <p:transition spd="slow" advTm="10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1692166"/>
            <a:ext cx="9677400" cy="5675536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>
                <a:solidFill>
                  <a:srgbClr val="002776"/>
                </a:solidFill>
                <a:latin typeface="Bookman Old Style" panose="02050604050505020204" pitchFamily="18" charset="0"/>
                <a:ea typeface="Arial"/>
                <a:cs typeface="Times New Roman" panose="02020603050405020304" pitchFamily="18" charset="0"/>
              </a:rPr>
              <a:t>Objective :</a:t>
            </a:r>
          </a:p>
          <a:p>
            <a:pPr marL="0" indent="0">
              <a:buNone/>
            </a:pPr>
            <a:r>
              <a:rPr lang="en-IN" sz="1800" b="1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Arial" panose="020B0604020202020204" pitchFamily="34" charset="0"/>
              </a:rPr>
              <a:t>			</a:t>
            </a:r>
            <a:r>
              <a:rPr lang="en-IN" sz="2000" b="1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Arial" panose="020B0604020202020204" pitchFamily="34" charset="0"/>
              </a:rPr>
              <a:t>The document classification solution should significantly reduce the manual human effort in the HRM. It should achieve a higher level of accuracy and automation with minimal human intervention </a:t>
            </a:r>
            <a:r>
              <a:rPr lang="en-IN" sz="2000" b="1" u="sng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Bookman Old Style" panose="02050604050505020204" pitchFamily="18" charset="0"/>
                <a:ea typeface="Arial" panose="020B0604020202020204" pitchFamily="34" charset="0"/>
              </a:rPr>
              <a:t>Sample Data Set Details: </a:t>
            </a:r>
            <a:r>
              <a:rPr lang="en-IN" sz="2000" b="1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Arial" panose="020B0604020202020204" pitchFamily="34" charset="0"/>
              </a:rPr>
              <a:t>Resumes and financial documents</a:t>
            </a:r>
            <a:endParaRPr lang="en-IN" sz="1800" dirty="0">
              <a:solidFill>
                <a:srgbClr val="000000"/>
              </a:solidFill>
              <a:effectLst/>
              <a:latin typeface="Bookman Old Style" panose="02050604050505020204" pitchFamily="18" charset="0"/>
              <a:ea typeface="Calibri" panose="020F0502020204030204" pitchFamily="34" charset="0"/>
            </a:endParaRP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DE3A44F1-552C-4E99-B513-2840059E0D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7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30"/>
    </mc:Choice>
    <mc:Fallback xmlns="">
      <p:transition spd="slow" advTm="19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734" y="725214"/>
            <a:ext cx="9211003" cy="80929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002776"/>
                </a:solidFill>
                <a:latin typeface="Bookman Old Style" panose="02050604050505020204" pitchFamily="18" charset="0"/>
                <a:ea typeface="Arial"/>
                <a:cs typeface="Times New Roman" panose="02020603050405020304" pitchFamily="18" charset="0"/>
              </a:rPr>
              <a:t>Exploratory Data Analysis :</a:t>
            </a:r>
          </a:p>
          <a:p>
            <a:pPr marL="0" indent="0">
              <a:buNone/>
            </a:pPr>
            <a:r>
              <a:rPr lang="en-IN" sz="1800" b="1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Arial" panose="020B0604020202020204" pitchFamily="34" charset="0"/>
              </a:rPr>
              <a:t>		</a:t>
            </a:r>
            <a:endParaRPr lang="en-IN" sz="1800" dirty="0">
              <a:solidFill>
                <a:srgbClr val="000000"/>
              </a:solidFill>
              <a:effectLst/>
              <a:latin typeface="Bookman Old Style" panose="02050604050505020204" pitchFamily="18" charset="0"/>
              <a:ea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48203F-16C5-918F-36A1-7061BBAE5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38" y="1714532"/>
            <a:ext cx="11372193" cy="490038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20A886F-DA56-462C-AF4E-5585BD02D2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5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90"/>
    </mc:Choice>
    <mc:Fallback xmlns="">
      <p:transition spd="slow" advTm="10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F5F4E7-F675-6565-FA80-8189D6F05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60" y="1306177"/>
            <a:ext cx="6015226" cy="54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C0394D-FD6E-326F-A516-6B19E58E3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759" y="1303281"/>
            <a:ext cx="5656922" cy="5400000"/>
          </a:xfrm>
          <a:prstGeom prst="rect">
            <a:avLst/>
          </a:prstGeom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7ECD8BB2-364E-691F-65A6-6B514E3721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6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91"/>
    </mc:Choice>
    <mc:Fallback xmlns="">
      <p:transition spd="slow" advTm="13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FF0500-69D2-E96D-A239-9242DE22C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11" y="1351396"/>
            <a:ext cx="4573234" cy="5395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762DD1-64A3-8B89-28F7-E8324ABC1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0329" y="1573853"/>
            <a:ext cx="6340389" cy="465622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5430570-6A4A-33D5-318D-05B322FE94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0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03"/>
    </mc:Choice>
    <mc:Fallback xmlns="">
      <p:transition spd="slow" advTm="20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EB85E1-EF0B-3889-40B8-AE56D10B4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167" y="576494"/>
            <a:ext cx="10005927" cy="602032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316151D-3733-EB3C-4DB1-727A321531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5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52"/>
    </mc:Choice>
    <mc:Fallback xmlns="">
      <p:transition spd="slow" advTm="12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A493CB-89B6-73DE-B26F-4690E978E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412" y="554680"/>
            <a:ext cx="8481795" cy="6127011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B07A804-B395-2207-B1B2-A4FDB3C914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2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00"/>
    </mc:Choice>
    <mc:Fallback xmlns="">
      <p:transition spd="slow" advTm="17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0AA1E8-31D3-572E-5DB8-4DB547DB9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142" y="909297"/>
            <a:ext cx="9068586" cy="558594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2A4820D-54FF-A691-C6DC-2C502351B5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3"/>
    </mc:Choice>
    <mc:Fallback xmlns="">
      <p:transition spd="slow" advTm="5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1410</TotalTime>
  <Words>207</Words>
  <Application>Microsoft Office PowerPoint</Application>
  <PresentationFormat>Widescreen</PresentationFormat>
  <Paragraphs>30</Paragraphs>
  <Slides>18</Slides>
  <Notes>1</Notes>
  <HiddenSlides>0</HiddenSlides>
  <MMClips>18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Bookman Old Style</vt:lpstr>
      <vt:lpstr>Calibri</vt:lpstr>
      <vt:lpstr>Century Gothic</vt:lpstr>
      <vt:lpstr>Wingdings 3</vt:lpstr>
      <vt:lpstr>Wisp</vt:lpstr>
      <vt:lpstr>       </vt:lpstr>
      <vt:lpstr>       Group 2       Mentor’s Names:       Rohit Mishra and Priyanka Mam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Building</vt:lpstr>
      <vt:lpstr>Support Vector Classifier</vt:lpstr>
      <vt:lpstr>Combining All Models</vt:lpstr>
      <vt:lpstr>Model Deployment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Nishant</cp:lastModifiedBy>
  <cp:revision>83</cp:revision>
  <dcterms:created xsi:type="dcterms:W3CDTF">2023-03-21T18:27:04Z</dcterms:created>
  <dcterms:modified xsi:type="dcterms:W3CDTF">2023-06-30T14:38:57Z</dcterms:modified>
</cp:coreProperties>
</file>